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84" r:id="rId2"/>
    <p:sldId id="270" r:id="rId3"/>
    <p:sldId id="271" r:id="rId4"/>
    <p:sldId id="300" r:id="rId5"/>
    <p:sldId id="301" r:id="rId6"/>
    <p:sldId id="303" r:id="rId7"/>
    <p:sldId id="304" r:id="rId8"/>
    <p:sldId id="30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3AA06-9FBE-41E0-8E50-06072120D81B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A6175-7F7A-4DE6-8189-102700AD4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10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04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25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29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7F3761-36DA-49CD-9B06-98BDB805E8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45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5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CAF278"/>
                </a:solidFill>
              </a:rPr>
              <a:pPr/>
              <a:t>10/10/2013</a:t>
            </a:fld>
            <a:endParaRPr lang="en-US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CAF278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870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3551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6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4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9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05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83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10/10/2013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5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10 de </a:t>
            </a:r>
            <a:r>
              <a:rPr lang="en-US" dirty="0" err="1" smtClean="0">
                <a:solidFill>
                  <a:srgbClr val="00B050"/>
                </a:solidFill>
              </a:rPr>
              <a:t>octubre</a:t>
            </a:r>
            <a:r>
              <a:rPr lang="en-US" dirty="0" smtClean="0">
                <a:solidFill>
                  <a:srgbClr val="00B050"/>
                </a:solidFill>
              </a:rPr>
              <a:t> del 2013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143000"/>
            <a:ext cx="8991600" cy="5638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Proposito</a:t>
            </a:r>
            <a:r>
              <a:rPr lang="en-US" sz="2600" dirty="0" smtClean="0">
                <a:solidFill>
                  <a:srgbClr val="FF0000"/>
                </a:solidFill>
              </a:rPr>
              <a:t> # 14: </a:t>
            </a:r>
            <a:r>
              <a:rPr lang="en-US" sz="2600" dirty="0" smtClean="0"/>
              <a:t>¿Como </a:t>
            </a:r>
            <a:r>
              <a:rPr lang="en-US" sz="2600" dirty="0" err="1" smtClean="0"/>
              <a:t>practicamos</a:t>
            </a:r>
            <a:r>
              <a:rPr lang="en-US" sz="2600" dirty="0" smtClean="0"/>
              <a:t> </a:t>
            </a:r>
            <a:r>
              <a:rPr lang="en-US" sz="2600" dirty="0" err="1" smtClean="0"/>
              <a:t>para</a:t>
            </a:r>
            <a:r>
              <a:rPr lang="en-US" sz="2600" dirty="0" smtClean="0"/>
              <a:t> el </a:t>
            </a:r>
            <a:r>
              <a:rPr lang="en-US" sz="2600" dirty="0" err="1" smtClean="0"/>
              <a:t>examen</a:t>
            </a:r>
            <a:r>
              <a:rPr lang="en-US" sz="2600" dirty="0" smtClean="0"/>
              <a:t> de </a:t>
            </a:r>
            <a:r>
              <a:rPr lang="en-US" sz="2600" dirty="0" err="1" smtClean="0"/>
              <a:t>manaña</a:t>
            </a:r>
            <a:r>
              <a:rPr lang="en-US" sz="2600" dirty="0" smtClean="0"/>
              <a:t>?</a:t>
            </a:r>
            <a:endParaRPr lang="en-US" sz="2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Actividad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</a:rPr>
              <a:t>Inicial</a:t>
            </a:r>
            <a:r>
              <a:rPr lang="en-US" sz="2600" dirty="0" smtClean="0">
                <a:solidFill>
                  <a:srgbClr val="FF0000"/>
                </a:solidFill>
              </a:rPr>
              <a:t>:</a:t>
            </a:r>
          </a:p>
          <a:p>
            <a:pPr>
              <a:buFontTx/>
              <a:buNone/>
            </a:pPr>
            <a:r>
              <a:rPr lang="es-ES_tradnl" altLang="en-US" sz="2600" dirty="0" err="1"/>
              <a:t>Copy</a:t>
            </a:r>
            <a:r>
              <a:rPr lang="es-ES_tradnl" altLang="en-US" sz="2600" dirty="0"/>
              <a:t> and </a:t>
            </a:r>
            <a:r>
              <a:rPr lang="es-ES_tradnl" altLang="en-US" sz="2600" dirty="0" err="1"/>
              <a:t>say</a:t>
            </a:r>
            <a:r>
              <a:rPr lang="es-ES_tradnl" altLang="en-US" sz="2600" dirty="0"/>
              <a:t> “Si o No”. </a:t>
            </a:r>
            <a:r>
              <a:rPr lang="es-ES_tradnl" altLang="en-US" sz="2600" dirty="0" err="1"/>
              <a:t>If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the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statement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is</a:t>
            </a:r>
            <a:r>
              <a:rPr lang="es-ES_tradnl" altLang="en-US" sz="2600" dirty="0"/>
              <a:t> “No” </a:t>
            </a:r>
            <a:r>
              <a:rPr lang="es-ES_tradnl" altLang="en-US" sz="2600" dirty="0" err="1"/>
              <a:t>fix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it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to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make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it</a:t>
            </a:r>
            <a:r>
              <a:rPr lang="es-ES_tradnl" altLang="en-US" sz="2600" dirty="0"/>
              <a:t> “Si</a:t>
            </a:r>
            <a:r>
              <a:rPr lang="es-ES_tradnl" altLang="en-US" sz="2600" dirty="0" smtClean="0"/>
              <a:t>”</a:t>
            </a:r>
            <a:endParaRPr lang="es-ES_tradnl" altLang="en-US" sz="2600" dirty="0"/>
          </a:p>
          <a:p>
            <a:pPr marL="457200" indent="-457200">
              <a:buFont typeface="+mj-lt"/>
              <a:buAutoNum type="arabicPeriod"/>
            </a:pPr>
            <a:r>
              <a:rPr lang="es-ES_tradnl" altLang="en-US" sz="2600" dirty="0"/>
              <a:t>Hay muchos cubanoamericanos en Miami, en la Florida.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altLang="en-US" sz="2600" dirty="0"/>
              <a:t>Los cubanoamericanos son el grupo numero uno de hispanohablantes en Estados Unidos.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altLang="en-US" sz="2600" dirty="0"/>
              <a:t>Para los mexicoamericanos en Estados Unidos, el español es una lengua extranjera.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altLang="en-US" sz="2600" dirty="0"/>
              <a:t>El español es una lengua importante en los Estados Unidos.</a:t>
            </a:r>
            <a:endParaRPr lang="es-ES_tradnl" altLang="en-US" sz="2600" i="1" u="sng" dirty="0"/>
          </a:p>
          <a:p>
            <a:pPr marL="0" indent="0">
              <a:buNone/>
            </a:pPr>
            <a:endParaRPr lang="en-US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43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31775"/>
            <a:ext cx="8915400" cy="1139825"/>
          </a:xfrm>
        </p:spPr>
        <p:txBody>
          <a:bodyPr/>
          <a:lstStyle/>
          <a:p>
            <a:pPr algn="l"/>
            <a:r>
              <a:rPr lang="en-US" altLang="en-US" sz="3200" b="1" dirty="0" smtClean="0">
                <a:solidFill>
                  <a:srgbClr val="FF0000"/>
                </a:solidFill>
              </a:rPr>
              <a:t>I- </a:t>
            </a:r>
            <a:r>
              <a:rPr lang="en-US" altLang="en-US" sz="3200" dirty="0" smtClean="0">
                <a:solidFill>
                  <a:schemeClr val="tx1"/>
                </a:solidFill>
              </a:rPr>
              <a:t>Re-arrange </a:t>
            </a:r>
            <a:r>
              <a:rPr lang="en-US" altLang="en-US" sz="3200" dirty="0">
                <a:solidFill>
                  <a:schemeClr val="tx1"/>
                </a:solidFill>
              </a:rPr>
              <a:t>the mixed up words to make them sentences.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530725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seis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hermano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años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su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tx2"/>
                </a:solidFill>
              </a:rPr>
              <a:t>tiene</a:t>
            </a:r>
            <a:r>
              <a:rPr lang="en-US" altLang="en-US" sz="3600" dirty="0">
                <a:solidFill>
                  <a:schemeClr val="tx2"/>
                </a:solidFill>
              </a:rPr>
              <a:t>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990099"/>
                </a:solidFill>
              </a:rPr>
              <a:t>lámpara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al </a:t>
            </a:r>
            <a:r>
              <a:rPr lang="en-US" altLang="en-US" sz="3600" dirty="0" err="1">
                <a:solidFill>
                  <a:srgbClr val="FF0066"/>
                </a:solidFill>
              </a:rPr>
              <a:t>lado</a:t>
            </a:r>
            <a:r>
              <a:rPr lang="en-US" altLang="en-US" sz="3600" dirty="0">
                <a:solidFill>
                  <a:srgbClr val="FF0066"/>
                </a:solidFill>
              </a:rPr>
              <a:t> de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0099"/>
                </a:solidFill>
              </a:rPr>
              <a:t>una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00"/>
                </a:solidFill>
              </a:rPr>
              <a:t>hay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cama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mi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/>
              <a:t>¿</a:t>
            </a:r>
            <a:r>
              <a:rPr lang="en-US" altLang="en-US" sz="3600" dirty="0" err="1">
                <a:solidFill>
                  <a:schemeClr val="tx2"/>
                </a:solidFill>
              </a:rPr>
              <a:t>profesores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000099"/>
                </a:solidFill>
              </a:rPr>
              <a:t>de </a:t>
            </a:r>
            <a:r>
              <a:rPr lang="en-US" altLang="en-US" sz="3600" dirty="0">
                <a:solidFill>
                  <a:srgbClr val="FF0000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dónde</a:t>
            </a:r>
            <a:r>
              <a:rPr lang="en-US" altLang="en-US" sz="3600" dirty="0">
                <a:solidFill>
                  <a:srgbClr val="990099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nuestros</a:t>
            </a:r>
            <a:r>
              <a:rPr lang="en-US" altLang="en-US" sz="3600" dirty="0"/>
              <a:t>?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grande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mi </a:t>
            </a:r>
            <a:r>
              <a:rPr lang="en-US" altLang="en-US" sz="3600" dirty="0" err="1">
                <a:solidFill>
                  <a:srgbClr val="0099FF"/>
                </a:solidFill>
              </a:rPr>
              <a:t>cocina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tx2"/>
                </a:solidFill>
              </a:rPr>
              <a:t>casa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una</a:t>
            </a:r>
            <a:endParaRPr lang="en-US" altLang="en-US" sz="3600" dirty="0">
              <a:solidFill>
                <a:srgbClr val="990099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>
                <a:solidFill>
                  <a:srgbClr val="000099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flores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bonitas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tx2"/>
                </a:solidFill>
              </a:rPr>
              <a:t>sus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66"/>
                </a:solidFill>
              </a:rPr>
              <a:t>muy</a:t>
            </a:r>
            <a:endParaRPr lang="en-US" altLang="en-US" sz="3600" dirty="0">
              <a:solidFill>
                <a:srgbClr val="FF0066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chemeClr val="tx2"/>
                </a:solidFill>
              </a:rPr>
              <a:t>perezoso</a:t>
            </a:r>
            <a:r>
              <a:rPr lang="en-US" altLang="en-US" sz="3600" dirty="0">
                <a:solidFill>
                  <a:srgbClr val="009900"/>
                </a:solidFill>
              </a:rPr>
              <a:t> </a:t>
            </a:r>
            <a:r>
              <a:rPr lang="en-US" altLang="en-US" sz="3600" dirty="0">
                <a:solidFill>
                  <a:srgbClr val="0099FF"/>
                </a:solidFill>
              </a:rPr>
              <a:t>padres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00"/>
                </a:solidFill>
              </a:rPr>
              <a:t>gato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>
                <a:solidFill>
                  <a:srgbClr val="990099"/>
                </a:solidFill>
              </a:rPr>
              <a:t>un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accent1"/>
                </a:solidFill>
              </a:rPr>
              <a:t>tus</a:t>
            </a:r>
            <a:r>
              <a:rPr lang="en-US" alt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195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14400"/>
            <a:ext cx="86868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b="1" dirty="0" smtClean="0"/>
              <a:t> </a:t>
            </a:r>
            <a:r>
              <a:rPr lang="es-ES_tradnl" altLang="en-US" sz="2800" dirty="0" smtClean="0"/>
              <a:t>Use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photos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tell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Antonio has </a:t>
            </a:r>
            <a:r>
              <a:rPr lang="es-ES_tradnl" altLang="en-US" sz="2800" dirty="0" err="1"/>
              <a:t>ans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Ayerbe’s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have</a:t>
            </a:r>
            <a:r>
              <a:rPr lang="es-ES_tradnl" altLang="en-US" sz="2800" dirty="0"/>
              <a:t>. </a:t>
            </a:r>
            <a:r>
              <a:rPr lang="es-ES_tradnl" altLang="en-US" sz="2800" i="1" dirty="0"/>
              <a:t>(in full </a:t>
            </a:r>
            <a:r>
              <a:rPr lang="es-ES_tradnl" altLang="en-US" sz="2800" i="1" dirty="0" err="1"/>
              <a:t>Spanish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sentences</a:t>
            </a:r>
            <a:r>
              <a:rPr lang="es-ES_tradnl" altLang="en-US" sz="2800" i="1" dirty="0"/>
              <a:t>)</a:t>
            </a: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los </a:t>
            </a:r>
            <a:r>
              <a:rPr lang="es-ES_tradnl" altLang="en-US" sz="2800" b="1" dirty="0" err="1">
                <a:solidFill>
                  <a:srgbClr val="008000"/>
                </a:solidFill>
              </a:rPr>
              <a:t>Ayerbe</a:t>
            </a:r>
            <a:endParaRPr lang="es-ES_tradnl" altLang="en-US" sz="2800" b="1" dirty="0">
              <a:solidFill>
                <a:srgbClr val="008000"/>
              </a:solidFill>
            </a:endParaRP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764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7244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30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-228600"/>
            <a:ext cx="13239750" cy="77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191000" y="6324600"/>
            <a:ext cx="5105400" cy="731838"/>
          </a:xfrm>
          <a:prstGeom prst="rect">
            <a:avLst/>
          </a:prstGeom>
          <a:solidFill>
            <a:schemeClr val="bg1"/>
          </a:solidFill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81000" y="808038"/>
            <a:ext cx="3876675" cy="731838"/>
          </a:xfrm>
          <a:prstGeom prst="rect">
            <a:avLst/>
          </a:prstGeom>
          <a:solidFill>
            <a:schemeClr val="bg1"/>
          </a:solidFill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III</a:t>
            </a:r>
            <a:r>
              <a:rPr lang="en-US" sz="2400" b="1" dirty="0" smtClean="0">
                <a:solidFill>
                  <a:schemeClr val="accent3"/>
                </a:solidFill>
              </a:rPr>
              <a:t>- </a:t>
            </a:r>
            <a:r>
              <a:rPr lang="en-US" sz="2400" dirty="0" smtClean="0">
                <a:solidFill>
                  <a:schemeClr val="tx1"/>
                </a:solidFill>
              </a:rPr>
              <a:t>Label the diagram.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5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"/>
            <a:ext cx="8915400" cy="60198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IV- </a:t>
            </a:r>
            <a:r>
              <a:rPr lang="es-ES_tradnl" altLang="en-US" sz="2800" u="sng" dirty="0" smtClean="0">
                <a:solidFill>
                  <a:schemeClr val="accent3"/>
                </a:solidFill>
              </a:rPr>
              <a:t>Copia</a:t>
            </a:r>
            <a:r>
              <a:rPr lang="es-ES_tradnl" altLang="en-US" sz="2800" dirty="0" smtClean="0"/>
              <a:t> y completa </a:t>
            </a:r>
            <a:r>
              <a:rPr lang="es-ES_tradnl" altLang="en-US" sz="2800" dirty="0"/>
              <a:t>con el verbo TENER.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Aquí (1)___________ </a:t>
            </a:r>
            <a:r>
              <a:rPr lang="es-ES_tradnl" altLang="en-US" sz="2800" i="1" dirty="0"/>
              <a:t>(nosotros) </a:t>
            </a:r>
            <a:r>
              <a:rPr lang="es-ES_tradnl" altLang="en-US" sz="2800" dirty="0"/>
              <a:t>una fotografía de la familia Sánchez. La familia Sánchez (2)_________ una casa bonita en Caracas, Venezuela. Su casa (3)__________ siete cuartos. Los Sánchez (4)__________ dos hijos—Guadalupe y  Daniel.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rgbClr val="00B050"/>
                </a:solidFill>
              </a:rPr>
              <a:t>Guadalupe: </a:t>
            </a:r>
            <a:r>
              <a:rPr lang="es-ES_tradnl" altLang="en-US" sz="2800" dirty="0"/>
              <a:t>¡Hola, amiga! Soy Guadalupe Sánchez. Yo (5)____________ dieciséis años y mi hermano Daniel (6)__________ catorce. Nosotros (7)___________ mascotas, dos perros cariñoso.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chemeClr val="accent6"/>
                </a:solidFill>
              </a:rPr>
              <a:t>Daniel: </a:t>
            </a:r>
            <a:r>
              <a:rPr lang="es-ES_tradnl" altLang="en-US" sz="2800" dirty="0"/>
              <a:t>¡Hola, amigo! Y tú, ¿cuantos años (8)____________? ¿(9)___________ hermanos? ¿Cuantos hermanos (10) ___________ (Tú)? ¿(11)_____________ ustedes una mascota también? ¿Que (12)___________? ¿un perro o un gato? </a:t>
            </a:r>
          </a:p>
        </p:txBody>
      </p:sp>
      <p:pic>
        <p:nvPicPr>
          <p:cNvPr id="1026" name="Picture 2" descr="https://encrypted-tbn1.gstatic.com/images?q=tbn:ANd9GcQVp7rbC2XZ4XbRLXksIa8niwxc7zmjl496TC7aQTebq7L3AYB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5490865"/>
            <a:ext cx="2054437" cy="136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3.gstatic.com/images?q=tbn:ANd9GcQLcpI0h0xVxwEW_m7RwDCOkzbjwD_IkaPqEw50XZB8Veau8OZFq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927" y="5490865"/>
            <a:ext cx="2032487" cy="140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static.com/images?q=tbn:ANd9GcRHYypoS5p56LfHxCqC-ZSacjG2T9wXn5652fMcy7-Jun9twmC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36" y="5519580"/>
            <a:ext cx="1993081" cy="133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72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3150" y="-304800"/>
            <a:ext cx="14535150" cy="817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324600"/>
            <a:ext cx="9982200" cy="1295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 smtClean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-76200" y="1066800"/>
            <a:ext cx="67818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F79646"/>
                </a:solidFill>
              </a:rPr>
              <a:t>V-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Copy &amp; State “True” or “False”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7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4001750" cy="820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1219200"/>
            <a:ext cx="60960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F79646"/>
                </a:solidFill>
              </a:rPr>
              <a:t>VI-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Copy &amp; State “True” or “False”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r>
              <a:rPr lang="en-US" sz="4800" dirty="0" smtClean="0">
                <a:solidFill>
                  <a:srgbClr val="FF0000"/>
                </a:solidFill>
              </a:rPr>
              <a:t> # 14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620000" cy="517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2.12 – 2.14, due on TUESDAY, OCT 15.</a:t>
            </a:r>
          </a:p>
          <a:p>
            <a:r>
              <a:rPr lang="en-US" dirty="0" smtClean="0"/>
              <a:t>STUDY FOR EXAM # 1 TOMORROW!</a:t>
            </a:r>
          </a:p>
          <a:p>
            <a:pPr lvl="1"/>
            <a:r>
              <a:rPr lang="en-US" dirty="0" smtClean="0"/>
              <a:t>adjectives</a:t>
            </a:r>
          </a:p>
          <a:p>
            <a:pPr lvl="1"/>
            <a:r>
              <a:rPr lang="en-US" dirty="0" err="1" smtClean="0"/>
              <a:t>Ser</a:t>
            </a:r>
            <a:endParaRPr lang="en-US" dirty="0" smtClean="0"/>
          </a:p>
          <a:p>
            <a:pPr lvl="1"/>
            <a:r>
              <a:rPr lang="en-US" dirty="0" err="1" smtClean="0"/>
              <a:t>Definate</a:t>
            </a:r>
            <a:r>
              <a:rPr lang="en-US" dirty="0" smtClean="0"/>
              <a:t> articles </a:t>
            </a:r>
            <a:r>
              <a:rPr lang="en-US" i="1" dirty="0" smtClean="0"/>
              <a:t>(el, la, los, </a:t>
            </a:r>
            <a:r>
              <a:rPr lang="en-US" i="1" dirty="0" err="1" smtClean="0"/>
              <a:t>las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Indefinate</a:t>
            </a:r>
            <a:r>
              <a:rPr lang="en-US" dirty="0" smtClean="0"/>
              <a:t> articles </a:t>
            </a:r>
            <a:r>
              <a:rPr lang="en-US" i="1" dirty="0" smtClean="0"/>
              <a:t>(un, </a:t>
            </a:r>
            <a:r>
              <a:rPr lang="en-US" i="1" dirty="0" err="1" smtClean="0"/>
              <a:t>una</a:t>
            </a:r>
            <a:r>
              <a:rPr lang="en-US" i="1" dirty="0" smtClean="0"/>
              <a:t>, </a:t>
            </a:r>
            <a:r>
              <a:rPr lang="en-US" i="1" dirty="0" err="1" smtClean="0"/>
              <a:t>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Family and home vocabulary</a:t>
            </a:r>
          </a:p>
          <a:p>
            <a:pPr lvl="1"/>
            <a:r>
              <a:rPr lang="en-US" dirty="0" smtClean="0"/>
              <a:t>Possessive Adjectives </a:t>
            </a:r>
            <a:r>
              <a:rPr lang="en-US" i="1" dirty="0" smtClean="0"/>
              <a:t>(mi, </a:t>
            </a:r>
            <a:r>
              <a:rPr lang="en-US" i="1" dirty="0" err="1" smtClean="0"/>
              <a:t>tu</a:t>
            </a:r>
            <a:r>
              <a:rPr lang="en-US" i="1" dirty="0" smtClean="0"/>
              <a:t>, </a:t>
            </a:r>
            <a:r>
              <a:rPr lang="en-US" i="1" dirty="0" err="1" smtClean="0"/>
              <a:t>su</a:t>
            </a:r>
            <a:r>
              <a:rPr lang="en-US" i="1" dirty="0" smtClean="0"/>
              <a:t>, </a:t>
            </a:r>
            <a:r>
              <a:rPr lang="en-US" i="1" dirty="0" err="1" smtClean="0"/>
              <a:t>nuestro</a:t>
            </a:r>
            <a:r>
              <a:rPr lang="en-US" i="1" dirty="0" smtClean="0"/>
              <a:t>, </a:t>
            </a:r>
            <a:r>
              <a:rPr lang="en-US" i="1" dirty="0" err="1" smtClean="0"/>
              <a:t>mis</a:t>
            </a:r>
            <a:r>
              <a:rPr lang="en-US" i="1" dirty="0" smtClean="0"/>
              <a:t>, </a:t>
            </a:r>
            <a:r>
              <a:rPr lang="en-US" i="1" dirty="0" err="1" smtClean="0"/>
              <a:t>tus</a:t>
            </a:r>
            <a:r>
              <a:rPr lang="en-US" i="1" dirty="0" smtClean="0"/>
              <a:t>, </a:t>
            </a:r>
            <a:r>
              <a:rPr lang="en-US" i="1" dirty="0" err="1" smtClean="0"/>
              <a:t>sus</a:t>
            </a:r>
            <a:r>
              <a:rPr lang="en-US" i="1" dirty="0" smtClean="0"/>
              <a:t>, </a:t>
            </a:r>
            <a:r>
              <a:rPr lang="en-US" i="1" dirty="0" err="1" smtClean="0"/>
              <a:t>nuestros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Readings: </a:t>
            </a:r>
            <a:r>
              <a:rPr lang="en-US" u="sng" dirty="0" smtClean="0"/>
              <a:t>amigos </a:t>
            </a:r>
            <a:r>
              <a:rPr lang="en-US" u="sng" dirty="0" err="1" smtClean="0"/>
              <a:t>latinos</a:t>
            </a:r>
            <a:r>
              <a:rPr lang="en-US" u="sng" dirty="0" smtClean="0"/>
              <a:t> en los EEUU</a:t>
            </a:r>
            <a:r>
              <a:rPr lang="en-US" dirty="0" smtClean="0"/>
              <a:t> &amp; </a:t>
            </a:r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83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418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1_Oriel</vt:lpstr>
      <vt:lpstr>Me llamo ____________ Clase 801 La fecha es el 10 de octubre del 2013</vt:lpstr>
      <vt:lpstr>I- Re-arrange the mixed up words to make them sentences.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7 de octubre del 2013</dc:title>
  <dc:creator>Helen Zumaeta</dc:creator>
  <cp:lastModifiedBy>Helen Zumaeta</cp:lastModifiedBy>
  <cp:revision>31</cp:revision>
  <cp:lastPrinted>2013-10-10T12:56:28Z</cp:lastPrinted>
  <dcterms:created xsi:type="dcterms:W3CDTF">2013-10-07T13:29:21Z</dcterms:created>
  <dcterms:modified xsi:type="dcterms:W3CDTF">2013-10-10T20:01:12Z</dcterms:modified>
</cp:coreProperties>
</file>